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59"/>
  </p:notesMasterIdLst>
  <p:handoutMasterIdLst>
    <p:handoutMasterId r:id="rId60"/>
  </p:handoutMasterIdLst>
  <p:sldIdLst>
    <p:sldId id="329" r:id="rId5"/>
    <p:sldId id="330" r:id="rId6"/>
    <p:sldId id="341" r:id="rId7"/>
    <p:sldId id="331" r:id="rId8"/>
    <p:sldId id="345" r:id="rId9"/>
    <p:sldId id="343" r:id="rId10"/>
    <p:sldId id="344" r:id="rId11"/>
    <p:sldId id="332" r:id="rId12"/>
    <p:sldId id="346" r:id="rId13"/>
    <p:sldId id="339" r:id="rId14"/>
    <p:sldId id="333" r:id="rId15"/>
    <p:sldId id="340" r:id="rId16"/>
    <p:sldId id="326" r:id="rId17"/>
    <p:sldId id="347" r:id="rId18"/>
    <p:sldId id="348" r:id="rId19"/>
    <p:sldId id="349" r:id="rId20"/>
    <p:sldId id="335" r:id="rId21"/>
    <p:sldId id="351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52" r:id="rId47"/>
    <p:sldId id="350" r:id="rId48"/>
    <p:sldId id="336" r:id="rId49"/>
    <p:sldId id="377" r:id="rId50"/>
    <p:sldId id="380" r:id="rId51"/>
    <p:sldId id="381" r:id="rId52"/>
    <p:sldId id="379" r:id="rId53"/>
    <p:sldId id="382" r:id="rId54"/>
    <p:sldId id="383" r:id="rId55"/>
    <p:sldId id="384" r:id="rId56"/>
    <p:sldId id="338" r:id="rId57"/>
    <p:sldId id="3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0C07F-051C-0FB9-7F9E-0DC9022AB48C}" v="1353" dt="2025-01-23T07:58:45.724"/>
    <p1510:client id="{D1548FA4-05B6-33AF-A274-DCE22C07FE4F}" v="502" dt="2025-01-23T08:44:07.750"/>
    <p1510:client id="{DF6A8927-BE4F-D598-9F31-79AC83847306}" v="6" dt="2025-01-23T08:00:41.952"/>
    <p1510:client id="{F88666F1-E436-53FB-36C0-7F6E3E244C62}" v="96" dt="2025-01-23T09:03:29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reesoftwaremagazine.com/articles/interview_knuth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autonomou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autonomou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oldschool.runescape.wiki/w/Gnome_Maze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oldschool.runescape.wiki/w/Gnome_Maze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www.travelthewholeworld.org/2014/01/29-incredible-views-youd-only-see-if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oldschool.runescape.wiki/w/Gnome_Maze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www.travelthewholeworld.org/2014/01/29-incredible-views-youd-only-see-if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reesoftwaremagazine.com/articles/interview_knuth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54" y="1684746"/>
            <a:ext cx="6035652" cy="3520543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Find Path in A Maze:</a:t>
            </a:r>
            <a:br>
              <a:rPr lang="en-US">
                <a:ea typeface="MS PMincho"/>
                <a:cs typeface="Mangal"/>
              </a:rPr>
            </a:br>
            <a:r>
              <a:rPr lang="en-US">
                <a:ea typeface="MS PMincho"/>
                <a:cs typeface="Mangal"/>
              </a:rPr>
              <a:t>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cs typeface="Mangal"/>
            </a:endParaRPr>
          </a:p>
        </p:txBody>
      </p:sp>
      <p:pic>
        <p:nvPicPr>
          <p:cNvPr id="26" name="Picture Placeholder 25" descr="A person leaning on a table&#10;&#10;AI-generated content may be incorrect.">
            <a:extLst>
              <a:ext uri="{FF2B5EF4-FFF2-40B4-BE49-F238E27FC236}">
                <a16:creationId xmlns:a16="http://schemas.microsoft.com/office/drawing/2014/main" id="{48CFDE13-56C4-ACF3-502E-B4820DCC5B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90" r="8890"/>
          <a:stretch/>
        </p:blipFill>
        <p:spPr>
          <a:xfrm>
            <a:off x="1220826" y="1"/>
            <a:ext cx="4785234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CB287-5173-B889-2A67-ACE6EA049160}"/>
              </a:ext>
            </a:extLst>
          </p:cNvPr>
          <p:cNvSpPr txBox="1"/>
          <p:nvPr/>
        </p:nvSpPr>
        <p:spPr>
          <a:xfrm>
            <a:off x="1220788" y="6858000"/>
            <a:ext cx="4784725" cy="317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25CC2-6CF5-ED01-0C01-156434C849D8}"/>
              </a:ext>
            </a:extLst>
          </p:cNvPr>
          <p:cNvGrpSpPr/>
          <p:nvPr/>
        </p:nvGrpSpPr>
        <p:grpSpPr>
          <a:xfrm>
            <a:off x="6903879" y="3351506"/>
            <a:ext cx="4607988" cy="1076469"/>
            <a:chOff x="6903879" y="3351506"/>
            <a:chExt cx="4607988" cy="1076469"/>
          </a:xfrm>
        </p:grpSpPr>
        <p:sp>
          <p:nvSpPr>
            <p:cNvPr id="10" name="Title 8">
              <a:extLst>
                <a:ext uri="{FF2B5EF4-FFF2-40B4-BE49-F238E27FC236}">
                  <a16:creationId xmlns:a16="http://schemas.microsoft.com/office/drawing/2014/main" id="{AF5A17EB-FFFA-24B5-87EF-CD214B98467B}"/>
                </a:ext>
              </a:extLst>
            </p:cNvPr>
            <p:cNvSpPr txBox="1">
              <a:spLocks/>
            </p:cNvSpPr>
            <p:nvPr/>
          </p:nvSpPr>
          <p:spPr>
            <a:xfrm>
              <a:off x="6903879" y="3351506"/>
              <a:ext cx="4607987" cy="791681"/>
            </a:xfrm>
            <a:prstGeom prst="rect">
              <a:avLst/>
            </a:prstGeom>
            <a:effectLst/>
          </p:spPr>
          <p:txBody>
            <a:bodyPr vert="horz" lIns="0" tIns="0" rIns="0" bIns="0" rtlCol="0" anchor="b">
              <a:noAutofit/>
            </a:bodyPr>
            <a:lstStyle>
              <a:lvl1pPr algn="l" defTabSz="4572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0" i="0" kern="1200" cap="all" spc="0" baseline="0">
                  <a:ln w="3175" cmpd="sng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MS PMincho" panose="02020600040205080304" pitchFamily="18" charset="-128"/>
                  <a:cs typeface="Mangal" panose="02040503050203030202" pitchFamily="18" charset="0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4400">
                  <a:ea typeface="MS PMincho"/>
                  <a:cs typeface="Mangal"/>
                </a:rPr>
                <a:t>backtracking</a:t>
              </a:r>
              <a:endParaRPr lang="en-US" sz="4400"/>
            </a:p>
          </p:txBody>
        </p:sp>
        <p:sp>
          <p:nvSpPr>
            <p:cNvPr id="13" name="Title 8">
              <a:extLst>
                <a:ext uri="{FF2B5EF4-FFF2-40B4-BE49-F238E27FC236}">
                  <a16:creationId xmlns:a16="http://schemas.microsoft.com/office/drawing/2014/main" id="{BE09CA73-43CF-D2D8-98CE-307C5F36439A}"/>
                </a:ext>
              </a:extLst>
            </p:cNvPr>
            <p:cNvSpPr txBox="1">
              <a:spLocks/>
            </p:cNvSpPr>
            <p:nvPr/>
          </p:nvSpPr>
          <p:spPr>
            <a:xfrm>
              <a:off x="9697877" y="4113506"/>
              <a:ext cx="1813990" cy="314469"/>
            </a:xfrm>
            <a:prstGeom prst="rect">
              <a:avLst/>
            </a:prstGeom>
            <a:effectLst/>
          </p:spPr>
          <p:txBody>
            <a:bodyPr vert="horz" lIns="0" tIns="0" rIns="0" bIns="0" rtlCol="0" anchor="b">
              <a:noAutofit/>
            </a:bodyPr>
            <a:lstStyle>
              <a:lvl1pPr algn="l" defTabSz="4572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0" i="0" kern="1200" cap="all" spc="0" baseline="0">
                  <a:ln w="3175" cmpd="sng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MS PMincho" panose="02020600040205080304" pitchFamily="18" charset="-128"/>
                  <a:cs typeface="Mangal" panose="02040503050203030202" pitchFamily="18" charset="0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>
                  <a:ea typeface="MS PMincho"/>
                  <a:cs typeface="Mangal"/>
                </a:rPr>
                <a:t>Algorithm</a:t>
              </a:r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63" y="266561"/>
            <a:ext cx="4607987" cy="79168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MS PMincho"/>
                <a:cs typeface="Mangal"/>
              </a:rPr>
              <a:t>Intro</a:t>
            </a:r>
            <a:r>
              <a:rPr lang="en-US">
                <a:ea typeface="MS PMincho"/>
                <a:cs typeface="Mangal"/>
              </a:rPr>
              <a:t>duction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C9B40-3C1A-9006-5096-81BF81F5EF0D}"/>
              </a:ext>
            </a:extLst>
          </p:cNvPr>
          <p:cNvSpPr txBox="1"/>
          <p:nvPr/>
        </p:nvSpPr>
        <p:spPr>
          <a:xfrm>
            <a:off x="4462702" y="5409429"/>
            <a:ext cx="3081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Donald Er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vin Knuth</a:t>
            </a:r>
            <a:endParaRPr lang="en-US">
              <a:solidFill>
                <a:schemeClr val="bg1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6826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170" y="2236448"/>
            <a:ext cx="4622471" cy="2384319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What were they trying to solve?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ea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 descr="A person holding a clock&#10;&#10;AI-generated content may be incorrect.">
            <a:extLst>
              <a:ext uri="{FF2B5EF4-FFF2-40B4-BE49-F238E27FC236}">
                <a16:creationId xmlns:a16="http://schemas.microsoft.com/office/drawing/2014/main" id="{B5EEF575-A55F-247A-C942-E255FE7104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9272" r="19272"/>
          <a:stretch/>
        </p:blipFill>
        <p:spPr>
          <a:xfrm>
            <a:off x="4782575" y="1634085"/>
            <a:ext cx="2941845" cy="31912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75" y="560048"/>
            <a:ext cx="4622471" cy="2384319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What were they trying to solve?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ea typeface="Dotum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6646E-CE9A-BAAA-013A-F0F6A53F06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5640" y="5285084"/>
            <a:ext cx="3095716" cy="939292"/>
          </a:xfrm>
        </p:spPr>
        <p:txBody>
          <a:bodyPr/>
          <a:lstStyle/>
          <a:p>
            <a:r>
              <a:rPr lang="en-US" sz="2800">
                <a:cs typeface="Mangal"/>
              </a:rPr>
              <a:t>Efficiency</a:t>
            </a:r>
            <a:endParaRPr lang="en-US" sz="2800"/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1C5FCCF-172E-89AA-3201-D1F6E52176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3878" r="3858" b="-242"/>
          <a:stretch/>
        </p:blipFill>
        <p:spPr>
          <a:xfrm>
            <a:off x="8193024" y="1634086"/>
            <a:ext cx="2943976" cy="319896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F80D95-47F1-585E-34E3-F29E89DCBC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00815" y="5285084"/>
            <a:ext cx="3095716" cy="939292"/>
          </a:xfrm>
        </p:spPr>
        <p:txBody>
          <a:bodyPr/>
          <a:lstStyle/>
          <a:p>
            <a:r>
              <a:rPr lang="en-US" sz="2800">
                <a:cs typeface="Mangal"/>
              </a:rPr>
              <a:t>Pruning</a:t>
            </a:r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3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963" y="3096149"/>
            <a:ext cx="6790286" cy="654817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Program Flow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2403406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Program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Flow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7403B-1F23-6B3F-931C-EA497B5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295" y="393032"/>
            <a:ext cx="6591955" cy="142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5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2403406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Program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Flow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7403B-1F23-6B3F-931C-EA497B5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295" y="-6296526"/>
            <a:ext cx="6558458" cy="141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2403406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Program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Flow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7403B-1F23-6B3F-931C-EA497B5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295" y="-7571873"/>
            <a:ext cx="6558458" cy="141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63" y="2349847"/>
            <a:ext cx="3308252" cy="1938529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Maze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The Input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7655-F5CF-8E37-FAB8-42724BC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>
              <a:solidFill>
                <a:srgbClr val="000000"/>
              </a:solidFill>
              <a:cs typeface="Mangal"/>
            </a:endParaRPr>
          </a:p>
        </p:txBody>
      </p:sp>
      <p:pic>
        <p:nvPicPr>
          <p:cNvPr id="8" name="Picture Placeholder 7" descr="Top view of maze puzzle">
            <a:extLst>
              <a:ext uri="{FF2B5EF4-FFF2-40B4-BE49-F238E27FC236}">
                <a16:creationId xmlns:a16="http://schemas.microsoft.com/office/drawing/2014/main" id="{2AA992B4-313B-61C9-26F8-57B6193B15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6741" r="26741"/>
          <a:stretch/>
        </p:blipFill>
        <p:spPr>
          <a:xfrm>
            <a:off x="1220826" y="1"/>
            <a:ext cx="4785234" cy="6858000"/>
          </a:xfrm>
        </p:spPr>
      </p:pic>
    </p:spTree>
    <p:extLst>
      <p:ext uri="{BB962C8B-B14F-4D97-AF65-F5344CB8AC3E}">
        <p14:creationId xmlns:p14="http://schemas.microsoft.com/office/powerpoint/2010/main" val="223647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084" y="553131"/>
            <a:ext cx="3308252" cy="1938529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Maze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The Input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7655-F5CF-8E37-FAB8-42724BC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>
              <a:solidFill>
                <a:srgbClr val="000000"/>
              </a:solidFill>
              <a:cs typeface="Mangal"/>
            </a:endParaRPr>
          </a:p>
        </p:txBody>
      </p:sp>
      <p:pic>
        <p:nvPicPr>
          <p:cNvPr id="8" name="Picture Placeholder 7" descr="Top view of maze puzzle">
            <a:extLst>
              <a:ext uri="{FF2B5EF4-FFF2-40B4-BE49-F238E27FC236}">
                <a16:creationId xmlns:a16="http://schemas.microsoft.com/office/drawing/2014/main" id="{2AA992B4-313B-61C9-26F8-57B6193B15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6741" r="26741"/>
          <a:stretch/>
        </p:blipFill>
        <p:spPr>
          <a:xfrm>
            <a:off x="1220826" y="1"/>
            <a:ext cx="4785234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B6FED-5F8C-0A2D-645F-389508A9A3BF}"/>
              </a:ext>
            </a:extLst>
          </p:cNvPr>
          <p:cNvSpPr txBox="1"/>
          <p:nvPr/>
        </p:nvSpPr>
        <p:spPr>
          <a:xfrm>
            <a:off x="7438675" y="2604897"/>
            <a:ext cx="319237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0F6FC"/>
                </a:solidFill>
                <a:latin typeface="Consolas"/>
              </a:rPr>
              <a:t>12
1 0 0 0 0 0 0 0 0 0 0 0
1 1 1 0 1 1 0 0 0 0 0 0
0 0 1 0 0 1 0 0 0 0 0 0
0 0 1 1 0 1 1 1 1 1 1 0
0 0 0 1 0 0 0 0 0 0 1 0
0 0 0 1 1 1 0 0 0 0 1 0
0 0 0 0 0 1 0 0 0 0 1 0
0 0 0 0 0 1 1 1 1 0 1 0
0 0 0 0 0 0 0 0 1 0 1 0
1 1 1 1 1 1 1 0 1 1 1 0
0 0 0 0 0 0 0 0 0 0 1 0
0 0 0 0 0 0 0 0 0 0 1 1</a:t>
            </a:r>
          </a:p>
        </p:txBody>
      </p:sp>
    </p:spTree>
    <p:extLst>
      <p:ext uri="{BB962C8B-B14F-4D97-AF65-F5344CB8AC3E}">
        <p14:creationId xmlns:p14="http://schemas.microsoft.com/office/powerpoint/2010/main" val="59010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607" y="3248811"/>
            <a:ext cx="3180702" cy="457222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90427" y="714743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3829201" y="-5584598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713" y="2452734"/>
            <a:ext cx="3978939" cy="1946607"/>
          </a:xfrm>
        </p:spPr>
        <p:txBody>
          <a:bodyPr/>
          <a:lstStyle/>
          <a:p>
            <a:r>
              <a:rPr lang="en-US" sz="6600">
                <a:ea typeface="MS PMincho"/>
                <a:cs typeface="Mangal"/>
              </a:rPr>
              <a:t>Why Are We here?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66312" y="1227344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/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9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227344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59924D2-3CC2-0868-32E6-FCE84C651B8F}"/>
              </a:ext>
            </a:extLst>
          </p:cNvPr>
          <p:cNvSpPr txBox="1"/>
          <p:nvPr/>
        </p:nvSpPr>
        <p:spPr>
          <a:xfrm>
            <a:off x="6097782" y="122734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9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79719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79719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66312" y="1179719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0 0 0 0 0 0 0 0 0 0 0 0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79719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5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66312" y="1179719"/>
            <a:ext cx="4178966" cy="45002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3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4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145407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925" y="1482916"/>
            <a:ext cx="3978939" cy="1946607"/>
          </a:xfrm>
        </p:spPr>
        <p:txBody>
          <a:bodyPr/>
          <a:lstStyle/>
          <a:p>
            <a:r>
              <a:rPr lang="en-US" sz="6600">
                <a:ea typeface="MS PMincho"/>
                <a:cs typeface="Mangal"/>
              </a:rPr>
              <a:t>Why Are We here?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4F4B-7E15-DA94-0B72-B30AB9BC4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0603" y="3432391"/>
            <a:ext cx="5407866" cy="2304791"/>
          </a:xfrm>
        </p:spPr>
        <p:txBody>
          <a:bodyPr/>
          <a:lstStyle/>
          <a:p>
            <a:r>
              <a:rPr lang="en-US" sz="6600"/>
              <a:t>Curiosity of Creation</a:t>
            </a:r>
            <a:endParaRPr lang="en-US" sz="6600">
              <a:ea typeface="MS PMincho"/>
            </a:endParaRPr>
          </a:p>
        </p:txBody>
      </p:sp>
    </p:spTree>
    <p:extLst>
      <p:ext uri="{BB962C8B-B14F-4D97-AF65-F5344CB8AC3E}">
        <p14:creationId xmlns:p14="http://schemas.microsoft.com/office/powerpoint/2010/main" val="2002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66312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9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4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0 0 0 0 0 1 1 1 0 0 0 0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1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0 0 0 0 0 1 1 1 1 0 0 0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0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66312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6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7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0 0 0 0 0 0 0 0 1 1 0 0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6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0 0 0 0 0 0 0 0 1 1 1 0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958" y="3110643"/>
            <a:ext cx="4751519" cy="644653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Meet THE Team: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ea typeface="Dotum"/>
              <a:cs typeface="Mangal"/>
            </a:endParaRPr>
          </a:p>
        </p:txBody>
      </p:sp>
      <p:pic>
        <p:nvPicPr>
          <p:cNvPr id="11" name="Picture Placeholder 7" descr="A person in a suit&#10;&#10;AI-generated content may be incorrect.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0015" b="8130"/>
          <a:stretch/>
        </p:blipFill>
        <p:spPr>
          <a:xfrm>
            <a:off x="13124068" y="6919602"/>
            <a:ext cx="2939697" cy="32318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68464-0856-A5FB-4796-92CE4E73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124069" y="10577201"/>
            <a:ext cx="2939689" cy="921596"/>
          </a:xfrm>
        </p:spPr>
        <p:txBody>
          <a:bodyPr/>
          <a:lstStyle/>
          <a:p>
            <a:r>
              <a:rPr lang="en-US" sz="2000" err="1">
                <a:cs typeface="Mangal"/>
              </a:rPr>
              <a:t>Akhlak</a:t>
            </a:r>
            <a:r>
              <a:rPr lang="en-US" sz="2000">
                <a:cs typeface="Mangal"/>
              </a:rPr>
              <a:t> Hossain</a:t>
            </a:r>
          </a:p>
          <a:p>
            <a:r>
              <a:rPr lang="en-US" sz="1600">
                <a:cs typeface="Mangal"/>
              </a:rPr>
              <a:t>2022-3-60-057</a:t>
            </a:r>
          </a:p>
        </p:txBody>
      </p:sp>
      <p:pic>
        <p:nvPicPr>
          <p:cNvPr id="12" name="Picture Placeholder 7" descr="A person sitting on a yellow couch&#10;&#10;AI-generated content may be incorrect.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8824" b="8824"/>
          <a:stretch/>
        </p:blipFill>
        <p:spPr>
          <a:xfrm>
            <a:off x="16594105" y="6919602"/>
            <a:ext cx="2939694" cy="32278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94106" y="10577201"/>
            <a:ext cx="2939689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Saba Tasnim Khan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2022-3-60-049</a:t>
            </a: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7" descr="Ethnic Pottery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21769" r="21769"/>
          <a:stretch/>
        </p:blipFill>
        <p:spPr>
          <a:xfrm>
            <a:off x="20091800" y="6919602"/>
            <a:ext cx="2939694" cy="32278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8CFBD4-BAE5-B412-C107-6425DB2F2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91801" y="10577201"/>
            <a:ext cx="3324537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MD. Muntasir Ahmed Rifat</a:t>
            </a:r>
            <a:endParaRPr lang="en-US"/>
          </a:p>
          <a:p>
            <a:r>
              <a:rPr lang="en-US" sz="1600">
                <a:cs typeface="Mangal"/>
              </a:rPr>
              <a:t>2022-1-60-333</a:t>
            </a:r>
            <a:endParaRPr lang="en-US" sz="1600">
              <a:solidFill>
                <a:srgbClr val="000000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0 0 0 0 0 0 0 0 1 1 1 0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0 0 0 0 0 0 0 0 0 0 0 0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9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0 0 0 0 0 0 0 0 1 1 1 0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0 0 0 0 0 0 0 0 0 0 1 0 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0 0 0 0 0 0 0 0 0 0 1 0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167812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3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468AC5AA-5E4F-80B8-2B09-69EDE8D78EAA}"/>
              </a:ext>
            </a:extLst>
          </p:cNvPr>
          <p:cNvSpPr txBox="1"/>
          <p:nvPr/>
        </p:nvSpPr>
        <p:spPr>
          <a:xfrm>
            <a:off x="1918687" y="1167813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1 1 1 0 0 0 0 0 0 0 0 0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0 0 1 0 0 0 0 0 0 0 0 0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0 0 1 1 0 0 0 0 0 0 0 0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0 0 0 1 0 0 0 0 0 0 0 0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0 0 0 1 1 1 0 0 0 0 0 0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0 0 0 0 0 1 0 0 0 0 0 0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0 0 0 0 0 1 1 1 1 0 0 0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0 0 0 0 0 0 0 0 1 0 0 0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0 0 0 0 0 0 0 0 1 1 1 0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0 0 0 0 0 0 0 0 0 0 1 0 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0 0 0 0 0 0 0 0 0 0 1 1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46126B-29D0-2B5B-CD39-B34BEB747137}"/>
              </a:ext>
            </a:extLst>
          </p:cNvPr>
          <p:cNvSpPr txBox="1"/>
          <p:nvPr/>
        </p:nvSpPr>
        <p:spPr>
          <a:xfrm>
            <a:off x="6097782" y="1215437"/>
            <a:ext cx="4178966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1 0 0 0 0 0 0 0 0 0 0 0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1 1 1 0 1 1 0 0 0 0 0 0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0 0 1 0 0 1 0 0 0 0 0 0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0 0 1 1 0 1 1 1 1 1 1 0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0 0 0 1 1 1 0 0 0 0 1 0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0 0 0 0 0 1 1 1 1 0 1 0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0 0 0 0 0 0 0 0 1 0 1 0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1 1 1 1 1 1 1 0 1 1 1 0 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solidFill>
                  <a:srgbClr val="F0F6FC"/>
                </a:solidFill>
                <a:ea typeface="+mn-lt"/>
                <a:cs typeface="+mn-lt"/>
              </a:rPr>
              <a:t>0 0 0 0 0 0 0 0 0 0 1 0 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0F6FC"/>
                </a:solidFill>
                <a:ea typeface="+mn-lt"/>
                <a:cs typeface="+mn-lt"/>
              </a:rPr>
              <a:t>0 0 0 0 0 0 0 0 0 0 1 1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7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354" y="3417253"/>
            <a:ext cx="7199249" cy="401075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Code Behind 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90427" y="7331916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CB083-7DCB-304F-2938-331CED487155}"/>
              </a:ext>
            </a:extLst>
          </p:cNvPr>
          <p:cNvSpPr txBox="1"/>
          <p:nvPr/>
        </p:nvSpPr>
        <p:spPr>
          <a:xfrm>
            <a:off x="-11705506" y="1078192"/>
            <a:ext cx="1057302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Menlo"/>
              </a:rPr>
              <a:t>bool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x,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y,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maze,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visited,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path,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n) {</a:t>
            </a:r>
            <a:endParaRPr lang="en-US" dirty="0"/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(x == n -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&amp;&amp; y == n -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}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err="1">
                <a:solidFill>
                  <a:srgbClr val="D4D4D4"/>
                </a:solidFill>
                <a:latin typeface="Menlo"/>
              </a:rPr>
              <a:t>isValidMove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(x, y, maze, visited, n)) {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visited[x][y]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D4D4D4"/>
                </a:solidFill>
                <a:latin typeface="Menlo"/>
              </a:rPr>
              <a:t>        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printMatrix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(path, n);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(x, y +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, maze, visited, path, n))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 +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, y, maze, visited, path, n))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visited[x][y]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}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105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Code Behind The Magic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ea typeface="Dotum"/>
                <a:cs typeface="Mangal"/>
              </a:rPr>
              <a:t>Curiosity is the life of creativity</a:t>
            </a:r>
            <a:endParaRPr lang="en-US" dirty="0">
              <a:ea typeface="Dot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>
                <a:ea typeface="MS PMincho"/>
              </a:rPr>
              <a:t>Backtracking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CB083-7DCB-304F-2938-331CED487155}"/>
              </a:ext>
            </a:extLst>
          </p:cNvPr>
          <p:cNvSpPr txBox="1"/>
          <p:nvPr/>
        </p:nvSpPr>
        <p:spPr>
          <a:xfrm>
            <a:off x="1080052" y="1190487"/>
            <a:ext cx="1057302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Menlo"/>
              </a:rPr>
              <a:t>bool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x,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y,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maze,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visited,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**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path,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int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n) {</a:t>
            </a:r>
            <a:endParaRPr lang="en-US" dirty="0"/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(x == n -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&amp;&amp; y == n -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}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err="1">
                <a:solidFill>
                  <a:srgbClr val="D4D4D4"/>
                </a:solidFill>
                <a:latin typeface="Menlo"/>
              </a:rPr>
              <a:t>isValidMove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(x, y, maze, visited, n)) {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visited[x][y]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D4D4D4"/>
                </a:solidFill>
                <a:latin typeface="Menlo"/>
              </a:rPr>
              <a:t>        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printMatrix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(path, n);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(x, y +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, maze, visited, path, n))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    if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D4D4D4"/>
                </a:solidFill>
                <a:latin typeface="Menlo"/>
              </a:rPr>
              <a:t>findPath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(x +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, y, maze, visited, path, n))</a:t>
            </a:r>
          </a:p>
          <a:p>
            <a:r>
              <a:rPr lang="en-US" dirty="0">
                <a:solidFill>
                  <a:srgbClr val="569CD6"/>
                </a:solidFill>
                <a:latin typeface="Menlo"/>
              </a:rPr>
              <a:t>        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D4D4D4"/>
                </a:solidFill>
                <a:latin typeface="Menlo"/>
              </a:rPr>
              <a:t>        path[x][y]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    visited[x][y] = </a:t>
            </a:r>
            <a:r>
              <a:rPr lang="en-US" dirty="0">
                <a:solidFill>
                  <a:srgbClr val="B5CEA8"/>
                </a:solidFill>
                <a:latin typeface="Menlo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    }</a:t>
            </a:r>
            <a:br>
              <a:rPr lang="en-US" dirty="0">
                <a:latin typeface="Menlo"/>
              </a:rPr>
            </a:br>
            <a:r>
              <a:rPr lang="en-US" dirty="0">
                <a:solidFill>
                  <a:srgbClr val="569CD6"/>
                </a:solidFill>
                <a:latin typeface="Menlo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542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1996B-08DB-F511-A9DF-1C8F164A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56" y="2917919"/>
            <a:ext cx="4758948" cy="111699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Time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Complexity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76FD-99B6-B800-89C1-F93735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cs typeface="Mangal"/>
              </a:rPr>
              <a:t>Curiosity is the life of creativity</a:t>
            </a:r>
            <a:endParaRPr lang="en-US"/>
          </a:p>
        </p:txBody>
      </p:sp>
      <p:pic>
        <p:nvPicPr>
          <p:cNvPr id="4" name="Picture 3" descr="A clock with a moon and stars&#10;&#10;AI-generated content may be incorrect.">
            <a:extLst>
              <a:ext uri="{FF2B5EF4-FFF2-40B4-BE49-F238E27FC236}">
                <a16:creationId xmlns:a16="http://schemas.microsoft.com/office/drawing/2014/main" id="{23FBD7F8-6758-60B9-5A40-A1EAC7BA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2381"/>
            <a:ext cx="4612481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1996B-08DB-F511-A9DF-1C8F164A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56" y="595919"/>
            <a:ext cx="4758948" cy="1116998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Time</a:t>
            </a:r>
            <a:br>
              <a:rPr lang="en-US" dirty="0">
                <a:ea typeface="MS PMincho"/>
                <a:cs typeface="Mangal"/>
              </a:rPr>
            </a:br>
            <a:r>
              <a:rPr lang="en-US" dirty="0">
                <a:ea typeface="MS PMincho"/>
                <a:cs typeface="Mangal"/>
              </a:rPr>
              <a:t>Complexity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76FD-99B6-B800-89C1-F93735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cs typeface="Mangal"/>
              </a:rPr>
              <a:t>Curiosity is the life of creativity</a:t>
            </a:r>
            <a:endParaRPr lang="en-US"/>
          </a:p>
        </p:txBody>
      </p:sp>
      <p:pic>
        <p:nvPicPr>
          <p:cNvPr id="4" name="Picture 3" descr="A clock with a moon and stars&#10;&#10;AI-generated content may be incorrect.">
            <a:extLst>
              <a:ext uri="{FF2B5EF4-FFF2-40B4-BE49-F238E27FC236}">
                <a16:creationId xmlns:a16="http://schemas.microsoft.com/office/drawing/2014/main" id="{23FBD7F8-6758-60B9-5A40-A1EAC7BA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2381"/>
            <a:ext cx="4612481" cy="6865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6AA4D-5CCD-6A3F-0743-1CDF4D0F0446}"/>
              </a:ext>
            </a:extLst>
          </p:cNvPr>
          <p:cNvSpPr txBox="1"/>
          <p:nvPr/>
        </p:nvSpPr>
        <p:spPr>
          <a:xfrm>
            <a:off x="2461968" y="3110062"/>
            <a:ext cx="38112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800" dirty="0">
                <a:solidFill>
                  <a:schemeClr val="bg1"/>
                </a:solidFill>
                <a:cs typeface="Mangal"/>
              </a:rPr>
              <a:t>O(n</a:t>
            </a:r>
            <a:r>
              <a:rPr lang="en-US" sz="8800" baseline="30000" dirty="0">
                <a:solidFill>
                  <a:schemeClr val="bg1"/>
                </a:solidFill>
                <a:cs typeface="Mangal"/>
              </a:rPr>
              <a:t>2</a:t>
            </a:r>
            <a:r>
              <a:rPr lang="en-US" sz="8800" dirty="0">
                <a:solidFill>
                  <a:schemeClr val="bg1"/>
                </a:solidFill>
                <a:cs typeface="Mang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736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2" y="3086075"/>
            <a:ext cx="6155455" cy="680653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Why Backtracking?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6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32" y="3154606"/>
            <a:ext cx="10061455" cy="644653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Real Life Solutions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435484B-F011-F9B5-ACBB-68997BD125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56" r="22656"/>
          <a:stretch/>
        </p:blipFill>
        <p:spPr>
          <a:xfrm>
            <a:off x="1256853" y="7696306"/>
            <a:ext cx="2939694" cy="27548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14E8D-11A6-DF53-56A7-7BAD02544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783" y="10880927"/>
            <a:ext cx="2939689" cy="921596"/>
          </a:xfrm>
        </p:spPr>
        <p:txBody>
          <a:bodyPr/>
          <a:lstStyle/>
          <a:p>
            <a:r>
              <a:rPr lang="en-US" sz="2800" dirty="0">
                <a:ea typeface="+mn-lt"/>
                <a:cs typeface="+mn-lt"/>
              </a:rPr>
              <a:t>Autonomous Vehicles</a:t>
            </a:r>
            <a:endParaRPr lang="en-US" sz="2800" dirty="0"/>
          </a:p>
        </p:txBody>
      </p:sp>
      <p:pic>
        <p:nvPicPr>
          <p:cNvPr id="15" name="Picture Placeholder 14" descr="A robot with a face">
            <a:extLst>
              <a:ext uri="{FF2B5EF4-FFF2-40B4-BE49-F238E27FC236}">
                <a16:creationId xmlns:a16="http://schemas.microsoft.com/office/drawing/2014/main" id="{53EA2212-C7C0-95CE-2C26-84386BD917B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12660" r="12660"/>
          <a:stretch/>
        </p:blipFill>
        <p:spPr>
          <a:xfrm>
            <a:off x="4798912" y="7696306"/>
            <a:ext cx="2939694" cy="275485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8E3A1-15A4-E9ED-491F-9000C78866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8917" y="10880927"/>
            <a:ext cx="2939689" cy="921596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cs typeface="Mangal"/>
              </a:rPr>
              <a:t>Movement in Robotics</a:t>
            </a:r>
          </a:p>
        </p:txBody>
      </p:sp>
      <p:pic>
        <p:nvPicPr>
          <p:cNvPr id="16" name="Picture Placeholder 15" descr="Maze Labyrinth Wall · Free image on Pixabay">
            <a:extLst>
              <a:ext uri="{FF2B5EF4-FFF2-40B4-BE49-F238E27FC236}">
                <a16:creationId xmlns:a16="http://schemas.microsoft.com/office/drawing/2014/main" id="{068F1155-CA33-7A4F-EEC4-5C0D91E32D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14430" r="14430"/>
          <a:stretch/>
        </p:blipFill>
        <p:spPr>
          <a:xfrm>
            <a:off x="8359793" y="7696306"/>
            <a:ext cx="2939694" cy="27548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F4FEE5-0A12-7A85-77AB-24F8E6B7B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9798" y="10880927"/>
            <a:ext cx="2939689" cy="921596"/>
          </a:xfrm>
        </p:spPr>
        <p:txBody>
          <a:bodyPr/>
          <a:lstStyle/>
          <a:p>
            <a:r>
              <a:rPr lang="en-US" sz="2800" dirty="0">
                <a:cs typeface="Mangal"/>
              </a:rPr>
              <a:t>Video     Games</a:t>
            </a:r>
            <a:endParaRPr lang="en-US" sz="2800" dirty="0">
              <a:solidFill>
                <a:srgbClr val="FFFFFF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19866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Mincho"/>
                <a:cs typeface="Mangal"/>
              </a:rPr>
              <a:t>Real Life Solutions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435484B-F011-F9B5-ACBB-68997BD125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56" r="22656"/>
          <a:stretch/>
        </p:blipFill>
        <p:spPr>
          <a:xfrm>
            <a:off x="1100853" y="1954306"/>
            <a:ext cx="2939694" cy="27548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14E8D-11A6-DF53-56A7-7BAD02544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>
                <a:ea typeface="+mn-lt"/>
                <a:cs typeface="+mn-lt"/>
              </a:rPr>
              <a:t>Autonomous Vehicles</a:t>
            </a:r>
            <a:endParaRPr lang="en-US" sz="2800" dirty="0"/>
          </a:p>
        </p:txBody>
      </p:sp>
      <p:pic>
        <p:nvPicPr>
          <p:cNvPr id="15" name="Picture Placeholder 14" descr="A robot with a face">
            <a:extLst>
              <a:ext uri="{FF2B5EF4-FFF2-40B4-BE49-F238E27FC236}">
                <a16:creationId xmlns:a16="http://schemas.microsoft.com/office/drawing/2014/main" id="{53EA2212-C7C0-95CE-2C26-84386BD917B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12660" r="12660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8E3A1-15A4-E9ED-491F-9000C78866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cs typeface="Mangal"/>
              </a:rPr>
              <a:t>Movement in Robotics</a:t>
            </a:r>
          </a:p>
        </p:txBody>
      </p:sp>
      <p:pic>
        <p:nvPicPr>
          <p:cNvPr id="16" name="Picture Placeholder 15" descr="A video game of a maze with a cartoon character&#10;&#10;AI-generated content may be incorrect.">
            <a:extLst>
              <a:ext uri="{FF2B5EF4-FFF2-40B4-BE49-F238E27FC236}">
                <a16:creationId xmlns:a16="http://schemas.microsoft.com/office/drawing/2014/main" id="{068F1155-CA33-7A4F-EEC4-5C0D91E32D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485" r="12485"/>
          <a:stretch/>
        </p:blipFill>
        <p:spPr>
          <a:xfrm>
            <a:off x="8203793" y="1954306"/>
            <a:ext cx="2939694" cy="27548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F4FEE5-0A12-7A85-77AB-24F8E6B7B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 dirty="0">
                <a:cs typeface="Mangal"/>
              </a:rPr>
              <a:t>Video     Games</a:t>
            </a:r>
            <a:endParaRPr lang="en-US" sz="2800" dirty="0">
              <a:solidFill>
                <a:srgbClr val="FFFFFF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67696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Meet THE Team: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ea typeface="Dotum"/>
              <a:cs typeface="Mangal"/>
            </a:endParaRPr>
          </a:p>
        </p:txBody>
      </p:sp>
      <p:pic>
        <p:nvPicPr>
          <p:cNvPr id="11" name="Picture Placeholder 7" descr="A person in a suit&#10;&#10;AI-generated content may be incorrect.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0015" b="8130"/>
          <a:stretch/>
        </p:blipFill>
        <p:spPr>
          <a:xfrm>
            <a:off x="1220826" y="1481328"/>
            <a:ext cx="2939697" cy="32318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68464-0856-A5FB-4796-92CE4E73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827" y="5138927"/>
            <a:ext cx="2939689" cy="921596"/>
          </a:xfrm>
        </p:spPr>
        <p:txBody>
          <a:bodyPr/>
          <a:lstStyle/>
          <a:p>
            <a:r>
              <a:rPr lang="en-US" sz="2000" err="1">
                <a:cs typeface="Mangal"/>
              </a:rPr>
              <a:t>Akhlak</a:t>
            </a:r>
            <a:r>
              <a:rPr lang="en-US" sz="2000">
                <a:cs typeface="Mangal"/>
              </a:rPr>
              <a:t> Hossain</a:t>
            </a:r>
          </a:p>
          <a:p>
            <a:r>
              <a:rPr lang="en-US" sz="1600">
                <a:cs typeface="Mangal"/>
              </a:rPr>
              <a:t>2022-3-60-057</a:t>
            </a:r>
          </a:p>
        </p:txBody>
      </p:sp>
      <p:pic>
        <p:nvPicPr>
          <p:cNvPr id="12" name="Picture Placeholder 7" descr="A person sitting on a yellow couch&#10;&#10;AI-generated content may be incorrect.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8824" b="8824"/>
          <a:stretch/>
        </p:blipFill>
        <p:spPr>
          <a:xfrm>
            <a:off x="12991203" y="6969628"/>
            <a:ext cx="2939694" cy="32278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91204" y="10627227"/>
            <a:ext cx="2939689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Saba Tasnim Khan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2022-3-60-049</a:t>
            </a: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7" descr="A person with a beard wearing a blue shirt&#10;&#10;AI-generated content may be incorrect.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0128" b="10128"/>
          <a:stretch/>
        </p:blipFill>
        <p:spPr>
          <a:xfrm>
            <a:off x="16488898" y="6969628"/>
            <a:ext cx="2939694" cy="32278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8CFBD4-BAE5-B412-C107-6425DB2F2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488899" y="10627227"/>
            <a:ext cx="3324537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MD. Muntasir Ahmed Rifat</a:t>
            </a:r>
            <a:endParaRPr lang="en-US"/>
          </a:p>
          <a:p>
            <a:r>
              <a:rPr lang="en-US" sz="1600">
                <a:cs typeface="Mangal"/>
              </a:rPr>
              <a:t>2022-1-60-333</a:t>
            </a:r>
            <a:endParaRPr lang="en-US" sz="1600">
              <a:solidFill>
                <a:srgbClr val="000000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12390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032" y="3104075"/>
            <a:ext cx="4253455" cy="644653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Future Scope</a:t>
            </a:r>
            <a:endParaRPr lang="en-US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12" name="Picture Placeholder 11" descr="Images Gratuites : temps, date limite, alarme, l'horloge, main, en ...">
            <a:extLst>
              <a:ext uri="{FF2B5EF4-FFF2-40B4-BE49-F238E27FC236}">
                <a16:creationId xmlns:a16="http://schemas.microsoft.com/office/drawing/2014/main" id="{6435484B-F011-F9B5-ACBB-68997BD125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053" r="17053"/>
          <a:stretch/>
        </p:blipFill>
        <p:spPr>
          <a:xfrm>
            <a:off x="1400853" y="7048306"/>
            <a:ext cx="2939694" cy="27548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14E8D-11A6-DF53-56A7-7BAD02544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83" y="10232927"/>
            <a:ext cx="2939689" cy="921596"/>
          </a:xfrm>
        </p:spPr>
        <p:txBody>
          <a:bodyPr/>
          <a:lstStyle/>
          <a:p>
            <a:r>
              <a:rPr lang="en-US" sz="2800" dirty="0">
                <a:ea typeface="+mn-lt"/>
                <a:cs typeface="+mn-lt"/>
              </a:rPr>
              <a:t>Algorithm </a:t>
            </a:r>
            <a:r>
              <a:rPr lang="en-US" sz="2800" err="1">
                <a:ea typeface="+mn-lt"/>
                <a:cs typeface="+mn-lt"/>
              </a:rPr>
              <a:t>Optimisation</a:t>
            </a:r>
            <a:endParaRPr lang="en-US" sz="2800" err="1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3EA2212-C7C0-95CE-2C26-84386BD917B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519" r="14519"/>
          <a:stretch/>
        </p:blipFill>
        <p:spPr>
          <a:xfrm>
            <a:off x="4942912" y="7048306"/>
            <a:ext cx="2939694" cy="275485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8E3A1-15A4-E9ED-491F-9000C78866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2917" y="10232927"/>
            <a:ext cx="2939689" cy="921596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cs typeface="Mangal"/>
              </a:rPr>
              <a:t>Multi-Path Solutions</a:t>
            </a:r>
            <a:endParaRPr lang="en-US" dirty="0"/>
          </a:p>
        </p:txBody>
      </p:sp>
      <p:pic>
        <p:nvPicPr>
          <p:cNvPr id="16" name="Picture Placeholder 15" descr="A video game of a maze with a cartoon character&#10;&#10;AI-generated content may be incorrect.">
            <a:extLst>
              <a:ext uri="{FF2B5EF4-FFF2-40B4-BE49-F238E27FC236}">
                <a16:creationId xmlns:a16="http://schemas.microsoft.com/office/drawing/2014/main" id="{068F1155-CA33-7A4F-EEC4-5C0D91E32D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485" r="12485"/>
          <a:stretch/>
        </p:blipFill>
        <p:spPr>
          <a:xfrm>
            <a:off x="8503793" y="7048306"/>
            <a:ext cx="2939694" cy="27548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F4FEE5-0A12-7A85-77AB-24F8E6B7B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03798" y="10232927"/>
            <a:ext cx="2939689" cy="921596"/>
          </a:xfrm>
        </p:spPr>
        <p:txBody>
          <a:bodyPr/>
          <a:lstStyle/>
          <a:p>
            <a:r>
              <a:rPr lang="en-US" sz="2800" dirty="0">
                <a:cs typeface="Mangal"/>
              </a:rPr>
              <a:t>3D Maze Navigations</a:t>
            </a:r>
            <a:endParaRPr lang="en-US" sz="2800" dirty="0">
              <a:solidFill>
                <a:srgbClr val="FFFFFF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38463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Mincho"/>
                <a:cs typeface="Mangal"/>
              </a:rPr>
              <a:t>Future Scope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pic>
        <p:nvPicPr>
          <p:cNvPr id="12" name="Picture Placeholder 11" descr="Images Gratuites : temps, date limite, alarme, l'horloge, main, en ...">
            <a:extLst>
              <a:ext uri="{FF2B5EF4-FFF2-40B4-BE49-F238E27FC236}">
                <a16:creationId xmlns:a16="http://schemas.microsoft.com/office/drawing/2014/main" id="{6435484B-F011-F9B5-ACBB-68997BD125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053" r="17053"/>
          <a:stretch/>
        </p:blipFill>
        <p:spPr>
          <a:xfrm>
            <a:off x="1100853" y="1954306"/>
            <a:ext cx="2939694" cy="27548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14E8D-11A6-DF53-56A7-7BAD02544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>
                <a:ea typeface="+mn-lt"/>
                <a:cs typeface="+mn-lt"/>
              </a:rPr>
              <a:t>Algorithm </a:t>
            </a:r>
            <a:r>
              <a:rPr lang="en-US" sz="2800" err="1">
                <a:ea typeface="+mn-lt"/>
                <a:cs typeface="+mn-lt"/>
              </a:rPr>
              <a:t>Optimisation</a:t>
            </a:r>
            <a:endParaRPr lang="en-US" sz="2800" err="1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3EA2212-C7C0-95CE-2C26-84386BD917B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519" r="14519"/>
          <a:stretch/>
        </p:blipFill>
        <p:spPr>
          <a:xfrm>
            <a:off x="4642912" y="1954306"/>
            <a:ext cx="2939694" cy="275485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8E3A1-15A4-E9ED-491F-9000C78866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cs typeface="Mangal"/>
              </a:rPr>
              <a:t>Multi-Path Solutions</a:t>
            </a:r>
            <a:endParaRPr lang="en-US" dirty="0"/>
          </a:p>
        </p:txBody>
      </p:sp>
      <p:pic>
        <p:nvPicPr>
          <p:cNvPr id="16" name="Picture Placeholder 15" descr="A video game of a maze with a cartoon character&#10;&#10;AI-generated content may be incorrect.">
            <a:extLst>
              <a:ext uri="{FF2B5EF4-FFF2-40B4-BE49-F238E27FC236}">
                <a16:creationId xmlns:a16="http://schemas.microsoft.com/office/drawing/2014/main" id="{068F1155-CA33-7A4F-EEC4-5C0D91E32D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485" r="12485"/>
          <a:stretch/>
        </p:blipFill>
        <p:spPr>
          <a:xfrm>
            <a:off x="8203793" y="1954306"/>
            <a:ext cx="2939694" cy="27548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F4FEE5-0A12-7A85-77AB-24F8E6B7B4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 dirty="0">
                <a:cs typeface="Mangal"/>
              </a:rPr>
              <a:t>3D Maze Navigations</a:t>
            </a:r>
            <a:endParaRPr lang="en-US" sz="2800" dirty="0">
              <a:solidFill>
                <a:srgbClr val="FFFFFF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07109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207-D9FA-9A17-F010-774E6161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032" y="3104075"/>
            <a:ext cx="3731455" cy="644653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CONCLUSION</a:t>
            </a:r>
            <a:endParaRPr lang="en-US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EA9F9-C734-C31D-6925-B3A76F40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6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1AD1B-40B6-1E04-75E0-DC68236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386" y="3137964"/>
            <a:ext cx="6726818" cy="582584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Thanks For listening!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8DACD-3CA3-191D-2C6A-FFCCEEB6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7C8-CC18-ACB1-FF86-5927F5D7F0F6}"/>
              </a:ext>
            </a:extLst>
          </p:cNvPr>
          <p:cNvSpPr txBox="1"/>
          <p:nvPr/>
        </p:nvSpPr>
        <p:spPr>
          <a:xfrm>
            <a:off x="10451306" y="7325916"/>
            <a:ext cx="55173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dirty="0">
                <a:solidFill>
                  <a:srgbClr val="FFFFFF"/>
                </a:solidFill>
                <a:latin typeface="MS PMincho"/>
              </a:rPr>
              <a:t>We Would Love to Answer your Queries</a:t>
            </a:r>
            <a:endParaRPr lang="en-US" sz="4800" dirty="0">
              <a:latin typeface="MS PMincho"/>
              <a:ea typeface="MS PMincho"/>
            </a:endParaRPr>
          </a:p>
        </p:txBody>
      </p:sp>
    </p:spTree>
    <p:extLst>
      <p:ext uri="{BB962C8B-B14F-4D97-AF65-F5344CB8AC3E}">
        <p14:creationId xmlns:p14="http://schemas.microsoft.com/office/powerpoint/2010/main" val="378189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1AD1B-40B6-1E04-75E0-DC68236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70" y="613839"/>
            <a:ext cx="4833725" cy="1713677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Thanks For listening!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8DACD-3CA3-191D-2C6A-FFCCEEB6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>
                <a:cs typeface="Mangal"/>
              </a:rPr>
              <a:t>Curiosity is the life of creativity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7C8-CC18-ACB1-FF86-5927F5D7F0F6}"/>
              </a:ext>
            </a:extLst>
          </p:cNvPr>
          <p:cNvSpPr txBox="1"/>
          <p:nvPr/>
        </p:nvSpPr>
        <p:spPr>
          <a:xfrm>
            <a:off x="5141119" y="3206353"/>
            <a:ext cx="55173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dirty="0">
                <a:solidFill>
                  <a:srgbClr val="FFFFFF"/>
                </a:solidFill>
                <a:latin typeface="MS PMincho"/>
              </a:rPr>
              <a:t>We Would Love to Answer your Queries</a:t>
            </a:r>
            <a:endParaRPr lang="en-US" sz="4800" dirty="0">
              <a:latin typeface="MS PMincho"/>
              <a:ea typeface="MS PMincho"/>
            </a:endParaRPr>
          </a:p>
        </p:txBody>
      </p:sp>
    </p:spTree>
    <p:extLst>
      <p:ext uri="{BB962C8B-B14F-4D97-AF65-F5344CB8AC3E}">
        <p14:creationId xmlns:p14="http://schemas.microsoft.com/office/powerpoint/2010/main" val="303339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Meet THE Team: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ea typeface="Dotum"/>
              <a:cs typeface="Mangal"/>
            </a:endParaRPr>
          </a:p>
        </p:txBody>
      </p:sp>
      <p:pic>
        <p:nvPicPr>
          <p:cNvPr id="11" name="Picture Placeholder 7" descr="A person in a suit&#10;&#10;AI-generated content may be incorrect.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0015" b="8130"/>
          <a:stretch/>
        </p:blipFill>
        <p:spPr>
          <a:xfrm>
            <a:off x="1220826" y="1481328"/>
            <a:ext cx="2939697" cy="32318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68464-0856-A5FB-4796-92CE4E73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827" y="5138927"/>
            <a:ext cx="2939689" cy="921596"/>
          </a:xfrm>
        </p:spPr>
        <p:txBody>
          <a:bodyPr/>
          <a:lstStyle/>
          <a:p>
            <a:r>
              <a:rPr lang="en-US" sz="2000" err="1">
                <a:cs typeface="Mangal"/>
              </a:rPr>
              <a:t>Akhlak</a:t>
            </a:r>
            <a:r>
              <a:rPr lang="en-US" sz="2000">
                <a:cs typeface="Mangal"/>
              </a:rPr>
              <a:t> Hossain</a:t>
            </a:r>
          </a:p>
          <a:p>
            <a:r>
              <a:rPr lang="en-US" sz="1600">
                <a:cs typeface="Mangal"/>
              </a:rPr>
              <a:t>2022-3-60-057</a:t>
            </a:r>
          </a:p>
        </p:txBody>
      </p:sp>
      <p:pic>
        <p:nvPicPr>
          <p:cNvPr id="12" name="Picture Placeholder 7" descr="A person sitting on a yellow couch&#10;&#10;AI-generated content may be incorrect.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8824" b="8824"/>
          <a:stretch/>
        </p:blipFill>
        <p:spPr>
          <a:xfrm>
            <a:off x="4690863" y="1481328"/>
            <a:ext cx="2939694" cy="32278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864" y="5138927"/>
            <a:ext cx="2939689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Saba Tasnim Khan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2022-3-60-049</a:t>
            </a: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7" descr="A person with a beard wearing a blue shirt&#10;&#10;AI-generated content may be incorrect.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0128" b="10128"/>
          <a:stretch/>
        </p:blipFill>
        <p:spPr>
          <a:xfrm>
            <a:off x="12993169" y="6895538"/>
            <a:ext cx="2939694" cy="32278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8CFBD4-BAE5-B412-C107-6425DB2F2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93170" y="10553137"/>
            <a:ext cx="3324537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MD. Muntasir Ahmed Rifat</a:t>
            </a:r>
            <a:endParaRPr lang="en-US"/>
          </a:p>
          <a:p>
            <a:r>
              <a:rPr lang="en-US" sz="1600">
                <a:cs typeface="Mangal"/>
              </a:rPr>
              <a:t>2022-1-60-333</a:t>
            </a:r>
            <a:endParaRPr lang="en-US" sz="1600">
              <a:solidFill>
                <a:srgbClr val="000000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70923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Meet THE Team: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ea typeface="Dotum"/>
              <a:cs typeface="Mangal"/>
            </a:endParaRPr>
          </a:p>
        </p:txBody>
      </p:sp>
      <p:pic>
        <p:nvPicPr>
          <p:cNvPr id="11" name="Picture Placeholder 7" descr="A person in a suit&#10;&#10;AI-generated content may be incorrect.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0015" b="8130"/>
          <a:stretch/>
        </p:blipFill>
        <p:spPr>
          <a:xfrm>
            <a:off x="1220826" y="1481328"/>
            <a:ext cx="2939697" cy="32318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68464-0856-A5FB-4796-92CE4E73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827" y="5138927"/>
            <a:ext cx="2939689" cy="921596"/>
          </a:xfrm>
        </p:spPr>
        <p:txBody>
          <a:bodyPr/>
          <a:lstStyle/>
          <a:p>
            <a:r>
              <a:rPr lang="en-US" sz="2000" err="1">
                <a:cs typeface="Mangal"/>
              </a:rPr>
              <a:t>Akhlak</a:t>
            </a:r>
            <a:r>
              <a:rPr lang="en-US" sz="2000">
                <a:cs typeface="Mangal"/>
              </a:rPr>
              <a:t> Hossain</a:t>
            </a:r>
          </a:p>
          <a:p>
            <a:r>
              <a:rPr lang="en-US" sz="1600">
                <a:cs typeface="Mangal"/>
              </a:rPr>
              <a:t>2022-3-60-057</a:t>
            </a:r>
          </a:p>
        </p:txBody>
      </p:sp>
      <p:pic>
        <p:nvPicPr>
          <p:cNvPr id="12" name="Picture Placeholder 7" descr="A person sitting on a yellow couch&#10;&#10;AI-generated content may be incorrect.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8824" b="8824"/>
          <a:stretch/>
        </p:blipFill>
        <p:spPr>
          <a:xfrm>
            <a:off x="4690863" y="1481328"/>
            <a:ext cx="2939694" cy="32278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864" y="5138927"/>
            <a:ext cx="2939689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Saba Tasnim Khan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2022-3-60-049</a:t>
            </a: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7" descr="A person with a beard wearing a blue shirt&#10;&#10;AI-generated content may be incorrect.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784" b="19368"/>
          <a:stretch/>
        </p:blipFill>
        <p:spPr>
          <a:xfrm>
            <a:off x="8188558" y="1481328"/>
            <a:ext cx="2939696" cy="323204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8CFBD4-BAE5-B412-C107-6425DB2F2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8559" y="5138927"/>
            <a:ext cx="3324537" cy="921596"/>
          </a:xfrm>
        </p:spPr>
        <p:txBody>
          <a:bodyPr/>
          <a:lstStyle/>
          <a:p>
            <a:r>
              <a:rPr lang="en-US" sz="2000">
                <a:ea typeface="+mn-lt"/>
                <a:cs typeface="+mn-lt"/>
              </a:rPr>
              <a:t>MD. Muntasir Ahmed Rifat</a:t>
            </a:r>
            <a:endParaRPr lang="en-US"/>
          </a:p>
          <a:p>
            <a:r>
              <a:rPr lang="en-US" sz="1600">
                <a:cs typeface="Mangal"/>
              </a:rPr>
              <a:t>2022-1-60-333</a:t>
            </a:r>
            <a:endParaRPr lang="en-US" sz="1600">
              <a:solidFill>
                <a:srgbClr val="000000"/>
              </a:solidFill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9307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cs typeface="Mang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CB287-5173-B889-2A67-ACE6EA049160}"/>
              </a:ext>
            </a:extLst>
          </p:cNvPr>
          <p:cNvSpPr txBox="1"/>
          <p:nvPr/>
        </p:nvSpPr>
        <p:spPr>
          <a:xfrm>
            <a:off x="1220788" y="6858000"/>
            <a:ext cx="4784725" cy="317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145" y="3037470"/>
            <a:ext cx="4607987" cy="791681"/>
          </a:xfrm>
        </p:spPr>
        <p:txBody>
          <a:bodyPr/>
          <a:lstStyle/>
          <a:p>
            <a:r>
              <a:rPr lang="en-US">
                <a:ea typeface="MS PMincho"/>
                <a:cs typeface="Mangal"/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>
                <a:ea typeface="Dotum"/>
                <a:cs typeface="Mangal"/>
              </a:rPr>
              <a:t>Curiosity is the life of creativity</a:t>
            </a:r>
            <a:endParaRPr lang="en-US">
              <a:solidFill>
                <a:srgbClr val="000000"/>
              </a:solidFill>
              <a:cs typeface="Mangal"/>
            </a:endParaRPr>
          </a:p>
        </p:txBody>
      </p:sp>
      <p:pic>
        <p:nvPicPr>
          <p:cNvPr id="26" name="Picture Placeholder 25" descr="A person leaning on a table&#10;&#10;AI-generated content may be incorrect.">
            <a:extLst>
              <a:ext uri="{FF2B5EF4-FFF2-40B4-BE49-F238E27FC236}">
                <a16:creationId xmlns:a16="http://schemas.microsoft.com/office/drawing/2014/main" id="{48CFDE13-56C4-ACF3-502E-B4820DCC5B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90" r="8890"/>
          <a:stretch/>
        </p:blipFill>
        <p:spPr>
          <a:xfrm>
            <a:off x="-6711995" y="665748"/>
            <a:ext cx="4785234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CB287-5173-B889-2A67-ACE6EA049160}"/>
              </a:ext>
            </a:extLst>
          </p:cNvPr>
          <p:cNvSpPr txBox="1"/>
          <p:nvPr/>
        </p:nvSpPr>
        <p:spPr>
          <a:xfrm>
            <a:off x="1220788" y="6858000"/>
            <a:ext cx="4784725" cy="317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F5A17EB-FFFA-24B5-87EF-CD214B98467B}"/>
              </a:ext>
            </a:extLst>
          </p:cNvPr>
          <p:cNvSpPr txBox="1">
            <a:spLocks/>
          </p:cNvSpPr>
          <p:nvPr/>
        </p:nvSpPr>
        <p:spPr>
          <a:xfrm>
            <a:off x="3912026" y="3215148"/>
            <a:ext cx="4607987" cy="791681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>
                <a:ea typeface="MS PMincho"/>
                <a:cs typeface="Mangal"/>
              </a:rPr>
              <a:t>backtracking</a:t>
            </a:r>
            <a:endParaRPr lang="en-US" sz="4400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BE09CA73-43CF-D2D8-98CE-307C5F36439A}"/>
              </a:ext>
            </a:extLst>
          </p:cNvPr>
          <p:cNvSpPr txBox="1">
            <a:spLocks/>
          </p:cNvSpPr>
          <p:nvPr/>
        </p:nvSpPr>
        <p:spPr>
          <a:xfrm>
            <a:off x="6706024" y="3977148"/>
            <a:ext cx="1813990" cy="314469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ea typeface="MS PMincho"/>
                <a:cs typeface="Mangal"/>
              </a:rPr>
              <a:t>Algorithm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531" y="266561"/>
            <a:ext cx="4607987" cy="791681"/>
          </a:xfrm>
        </p:spPr>
        <p:txBody>
          <a:bodyPr/>
          <a:lstStyle/>
          <a:p>
            <a:r>
              <a:rPr lang="en-US" dirty="0">
                <a:ea typeface="MS PMincho"/>
                <a:cs typeface="Mangal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3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CA4D2-B95E-49C0-A306-875863A4114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9296157-C082-4829-A89B-8A5ED50B658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Custom</vt:lpstr>
      <vt:lpstr>Find Path in A Maze: Algorithm</vt:lpstr>
      <vt:lpstr>Why Are We here?</vt:lpstr>
      <vt:lpstr>Why Are We here?</vt:lpstr>
      <vt:lpstr>Meet THE Team:</vt:lpstr>
      <vt:lpstr>Meet THE Team:</vt:lpstr>
      <vt:lpstr>Meet THE Team:</vt:lpstr>
      <vt:lpstr>Meet THE Team:</vt:lpstr>
      <vt:lpstr>Introduction</vt:lpstr>
      <vt:lpstr>Introduction</vt:lpstr>
      <vt:lpstr>Introduction</vt:lpstr>
      <vt:lpstr>What were they trying to solve?</vt:lpstr>
      <vt:lpstr>What were they trying to solve?</vt:lpstr>
      <vt:lpstr>Program Flow chart</vt:lpstr>
      <vt:lpstr>Program Flow chart</vt:lpstr>
      <vt:lpstr>Program Flow chart</vt:lpstr>
      <vt:lpstr>Program Flow chart</vt:lpstr>
      <vt:lpstr>The Maze The Input</vt:lpstr>
      <vt:lpstr>The Maze The Input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The Magic</vt:lpstr>
      <vt:lpstr>Code Behind The Magic</vt:lpstr>
      <vt:lpstr>Code Behind The Magic</vt:lpstr>
      <vt:lpstr>Time Complexity</vt:lpstr>
      <vt:lpstr>Time Complexity</vt:lpstr>
      <vt:lpstr>Why Backtracking?</vt:lpstr>
      <vt:lpstr>Real Life Solutions</vt:lpstr>
      <vt:lpstr>Real Life Solutions</vt:lpstr>
      <vt:lpstr>Future Scope</vt:lpstr>
      <vt:lpstr>Future Scope</vt:lpstr>
      <vt:lpstr>CONCLUSION</vt:lpstr>
      <vt:lpstr>Thanks For listening!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496</cp:revision>
  <dcterms:created xsi:type="dcterms:W3CDTF">2025-01-22T18:21:52Z</dcterms:created>
  <dcterms:modified xsi:type="dcterms:W3CDTF">2025-01-23T09:03:57Z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